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65" r:id="rId3"/>
    <p:sldId id="257" r:id="rId4"/>
    <p:sldId id="258" r:id="rId5"/>
    <p:sldId id="259" r:id="rId6"/>
    <p:sldId id="260" r:id="rId7"/>
    <p:sldId id="261" r:id="rId8"/>
    <p:sldId id="262" r:id="rId9"/>
    <p:sldId id="266" r:id="rId10"/>
    <p:sldId id="268" r:id="rId11"/>
    <p:sldId id="270" r:id="rId12"/>
    <p:sldId id="271" r:id="rId13"/>
    <p:sldId id="272" r:id="rId14"/>
    <p:sldId id="273" r:id="rId15"/>
    <p:sldId id="274" r:id="rId16"/>
    <p:sldId id="275" r:id="rId17"/>
    <p:sldId id="277" r:id="rId18"/>
    <p:sldId id="278" r:id="rId19"/>
    <p:sldId id="279"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347" y="4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2F927711-703F-4D53-A20D-94459B393506}" type="datetimeFigureOut">
              <a:rPr lang="en-US" smtClean="0"/>
              <a:t>11/10/2021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145FA00B-8F62-437E-97B3-252343075275}" type="slidenum">
              <a:rPr lang="en-US" smtClean="0"/>
              <a:t>‹#›</a:t>
            </a:fld>
            <a:endParaRPr lang="en-US" dirty="0"/>
          </a:p>
        </p:txBody>
      </p:sp>
    </p:spTree>
    <p:extLst>
      <p:ext uri="{BB962C8B-B14F-4D97-AF65-F5344CB8AC3E}">
        <p14:creationId xmlns:p14="http://schemas.microsoft.com/office/powerpoint/2010/main" val="3742951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1</a:t>
            </a:fld>
            <a:endParaRPr lang="en-US" dirty="0"/>
          </a:p>
        </p:txBody>
      </p:sp>
    </p:spTree>
    <p:extLst>
      <p:ext uri="{BB962C8B-B14F-4D97-AF65-F5344CB8AC3E}">
        <p14:creationId xmlns:p14="http://schemas.microsoft.com/office/powerpoint/2010/main" val="2984620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Texas IA among very simplest probate procedures in US; TX</a:t>
            </a:r>
            <a:r>
              <a:rPr lang="en-US" baseline="0" dirty="0"/>
              <a:t> Dependent—very expensive and time consuming</a:t>
            </a:r>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2</a:t>
            </a:fld>
            <a:endParaRPr lang="en-US" dirty="0"/>
          </a:p>
        </p:txBody>
      </p:sp>
    </p:spTree>
    <p:extLst>
      <p:ext uri="{BB962C8B-B14F-4D97-AF65-F5344CB8AC3E}">
        <p14:creationId xmlns:p14="http://schemas.microsoft.com/office/powerpoint/2010/main" val="160829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Can be useful in small estates if beneficiaries identified by name; Useful in I luv U Will situations where h &amp;w die shortly</a:t>
            </a:r>
            <a:r>
              <a:rPr lang="en-US" baseline="0" dirty="0"/>
              <a:t> after each other</a:t>
            </a:r>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3</a:t>
            </a:fld>
            <a:endParaRPr lang="en-US" dirty="0"/>
          </a:p>
        </p:txBody>
      </p:sp>
    </p:spTree>
    <p:extLst>
      <p:ext uri="{BB962C8B-B14F-4D97-AF65-F5344CB8AC3E}">
        <p14:creationId xmlns:p14="http://schemas.microsoft.com/office/powerpoint/2010/main" val="113120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Affidavits of</a:t>
            </a:r>
            <a:r>
              <a:rPr lang="en-US" baseline="0" dirty="0"/>
              <a:t> heirships sometimes can convey title—recorded seven years--problematic</a:t>
            </a:r>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4</a:t>
            </a:fld>
            <a:endParaRPr lang="en-US" dirty="0"/>
          </a:p>
        </p:txBody>
      </p:sp>
    </p:spTree>
    <p:extLst>
      <p:ext uri="{BB962C8B-B14F-4D97-AF65-F5344CB8AC3E}">
        <p14:creationId xmlns:p14="http://schemas.microsoft.com/office/powerpoint/2010/main" val="44059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Hard to get information, must be sworn to by 2 disinterested witnesses—who can know  facts?</a:t>
            </a:r>
          </a:p>
        </p:txBody>
      </p:sp>
      <p:sp>
        <p:nvSpPr>
          <p:cNvPr id="4" name="Slide Number Placeholder 3"/>
          <p:cNvSpPr>
            <a:spLocks noGrp="1"/>
          </p:cNvSpPr>
          <p:nvPr>
            <p:ph type="sldNum" sz="quarter" idx="10"/>
          </p:nvPr>
        </p:nvSpPr>
        <p:spPr/>
        <p:txBody>
          <a:bodyPr/>
          <a:lstStyle/>
          <a:p>
            <a:fld id="{145FA00B-8F62-437E-97B3-252343075275}" type="slidenum">
              <a:rPr lang="en-US" smtClean="0"/>
              <a:t>5</a:t>
            </a:fld>
            <a:endParaRPr lang="en-US" dirty="0"/>
          </a:p>
        </p:txBody>
      </p:sp>
    </p:spTree>
    <p:extLst>
      <p:ext uri="{BB962C8B-B14F-4D97-AF65-F5344CB8AC3E}">
        <p14:creationId xmlns:p14="http://schemas.microsoft.com/office/powerpoint/2010/main" val="3485962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File income tax returns of estate--$600, separate tax payer</a:t>
            </a:r>
          </a:p>
        </p:txBody>
      </p:sp>
      <p:sp>
        <p:nvSpPr>
          <p:cNvPr id="4" name="Slide Number Placeholder 3"/>
          <p:cNvSpPr>
            <a:spLocks noGrp="1"/>
          </p:cNvSpPr>
          <p:nvPr>
            <p:ph type="sldNum" sz="quarter" idx="10"/>
          </p:nvPr>
        </p:nvSpPr>
        <p:spPr/>
        <p:txBody>
          <a:bodyPr/>
          <a:lstStyle/>
          <a:p>
            <a:fld id="{145FA00B-8F62-437E-97B3-252343075275}" type="slidenum">
              <a:rPr lang="en-US" smtClean="0"/>
              <a:t>7</a:t>
            </a:fld>
            <a:endParaRPr lang="en-US" dirty="0"/>
          </a:p>
        </p:txBody>
      </p:sp>
    </p:spTree>
    <p:extLst>
      <p:ext uri="{BB962C8B-B14F-4D97-AF65-F5344CB8AC3E}">
        <p14:creationId xmlns:p14="http://schemas.microsoft.com/office/powerpoint/2010/main" val="3762302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Declaration of Guardian in Event of Later Need—can exclude persons from being named a guardian—helps prevent fights—cause DPOA to be revoked; use separate documment</a:t>
            </a:r>
            <a:r>
              <a:rPr lang="en-US" baseline="0" dirty="0"/>
              <a:t> not will to name guardians foor children.</a:t>
            </a:r>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17</a:t>
            </a:fld>
            <a:endParaRPr lang="en-US" dirty="0"/>
          </a:p>
        </p:txBody>
      </p:sp>
    </p:spTree>
    <p:extLst>
      <p:ext uri="{BB962C8B-B14F-4D97-AF65-F5344CB8AC3E}">
        <p14:creationId xmlns:p14="http://schemas.microsoft.com/office/powerpoint/2010/main" val="615311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5FA00B-8F62-437E-97B3-252343075275}" type="slidenum">
              <a:rPr lang="en-US" smtClean="0"/>
              <a:t>19</a:t>
            </a:fld>
            <a:endParaRPr lang="en-US" dirty="0"/>
          </a:p>
        </p:txBody>
      </p:sp>
    </p:spTree>
    <p:extLst>
      <p:ext uri="{BB962C8B-B14F-4D97-AF65-F5344CB8AC3E}">
        <p14:creationId xmlns:p14="http://schemas.microsoft.com/office/powerpoint/2010/main" val="3177190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2FC50938-5B95-44AB-9473-86189BA51959}"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95FE2B-58D0-4BEB-A4A6-C15A8DA60035}"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AFE056-3EA9-42DD-9B8F-A09D2E197910}"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BF84AB-1142-4583-8613-F22ACDDE70FA}"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EA044F-E377-4F75-B71E-28A51B1ED5B4}"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B0BB63-733C-4A1F-AFA4-300383D7DF45}" type="datetime1">
              <a:rPr lang="en-US" smtClean="0"/>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8E5EBF-1E24-430C-8FE6-D06AC02888A9}" type="datetime1">
              <a:rPr lang="en-US" smtClean="0"/>
              <a:t>11/10/2021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6FD254E-D1E5-41B8-8172-77EE6AE88679}" type="datetime1">
              <a:rPr lang="en-US" smtClean="0"/>
              <a:t>11/10/2021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32B64-5BF0-4570-BE64-29600AD0AA6D}" type="datetime1">
              <a:rPr lang="en-US" smtClean="0"/>
              <a:t>11/10/2021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7FAB84-6793-4AA7-A6D6-EB076BEFDF42}" type="datetime1">
              <a:rPr lang="en-US" smtClean="0"/>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E402A1-E872-4DAF-BE76-BDB6DBD19108}" type="datetime1">
              <a:rPr lang="en-US" smtClean="0"/>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1D4AD8-2054-48FE-8F7C-E5B206B566A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5BCE0B-3050-43BA-9604-772CD13A21A7}" type="datetime1">
              <a:rPr lang="en-US" smtClean="0"/>
              <a:t>11/10/2021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1D4AD8-2054-48FE-8F7C-E5B206B566A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jcentrich@cpctexaslaw.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Texas Probate </a:t>
            </a:r>
          </a:p>
        </p:txBody>
      </p:sp>
      <p:sp>
        <p:nvSpPr>
          <p:cNvPr id="3" name="Subtitle 2"/>
          <p:cNvSpPr>
            <a:spLocks noGrp="1"/>
          </p:cNvSpPr>
          <p:nvPr>
            <p:ph type="subTitle" idx="1"/>
          </p:nvPr>
        </p:nvSpPr>
        <p:spPr>
          <a:xfrm>
            <a:off x="1371600" y="3810000"/>
            <a:ext cx="6400800" cy="1828800"/>
          </a:xfrm>
        </p:spPr>
        <p:txBody>
          <a:bodyPr>
            <a:normAutofit fontScale="32500" lnSpcReduction="20000"/>
          </a:bodyPr>
          <a:lstStyle/>
          <a:p>
            <a:r>
              <a:rPr lang="en-US" b="1" dirty="0"/>
              <a:t>Steven J. Clausen, LL.M.(in Taxation)</a:t>
            </a:r>
          </a:p>
          <a:p>
            <a:r>
              <a:rPr lang="en-US" b="1" dirty="0"/>
              <a:t>Board Certified—Estate Planning &amp; Probate Law</a:t>
            </a:r>
          </a:p>
          <a:p>
            <a:r>
              <a:rPr lang="en-US" b="1" dirty="0"/>
              <a:t>Hopkins </a:t>
            </a:r>
            <a:r>
              <a:rPr lang="en-US" b="1" dirty="0" err="1"/>
              <a:t>Centrich</a:t>
            </a:r>
            <a:r>
              <a:rPr lang="en-US" b="1" dirty="0"/>
              <a:t> &amp; Drucker, PLLC</a:t>
            </a:r>
          </a:p>
          <a:p>
            <a:r>
              <a:rPr lang="en-US" b="1" dirty="0"/>
              <a:t>8701 New Trails Drive, Suite 200</a:t>
            </a:r>
          </a:p>
          <a:p>
            <a:r>
              <a:rPr lang="en-US" b="1" dirty="0"/>
              <a:t>The Woodlands, Texas 77381</a:t>
            </a:r>
          </a:p>
          <a:p>
            <a:r>
              <a:rPr lang="en-US" b="1" dirty="0"/>
              <a:t>T: 281.210.0140, ext. 104</a:t>
            </a:r>
          </a:p>
          <a:p>
            <a:r>
              <a:rPr lang="en-US" b="1" dirty="0"/>
              <a:t>F: 281.369.5597</a:t>
            </a:r>
          </a:p>
          <a:p>
            <a:r>
              <a:rPr lang="en-US" b="1" dirty="0"/>
              <a:t>C: 713.825.0994</a:t>
            </a:r>
          </a:p>
          <a:p>
            <a:r>
              <a:rPr lang="en-US" b="1" dirty="0"/>
              <a:t>Email: sclausen@HopkinsCentrich.com</a:t>
            </a:r>
          </a:p>
          <a:p>
            <a:r>
              <a:rPr lang="en-US" b="1" dirty="0"/>
              <a:t>website: www.HopkinsCentrich.com</a:t>
            </a:r>
          </a:p>
          <a:p>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Affidavit of Heirship (cont.)</a:t>
            </a:r>
          </a:p>
        </p:txBody>
      </p:sp>
      <p:sp>
        <p:nvSpPr>
          <p:cNvPr id="3" name="Content Placeholder 2"/>
          <p:cNvSpPr>
            <a:spLocks noGrp="1"/>
          </p:cNvSpPr>
          <p:nvPr>
            <p:ph idx="1"/>
          </p:nvPr>
        </p:nvSpPr>
        <p:spPr/>
        <p:txBody>
          <a:bodyPr>
            <a:normAutofit fontScale="77500" lnSpcReduction="20000"/>
          </a:bodyPr>
          <a:lstStyle/>
          <a:p>
            <a:pPr>
              <a:buNone/>
              <a:tabLst>
                <a:tab pos="285750" algn="l"/>
              </a:tabLst>
            </a:pPr>
            <a:r>
              <a:rPr lang="en-US" sz="3800" dirty="0"/>
              <a:t>    and a title company will not insure the title until        heirship issues are addressed and resolved</a:t>
            </a:r>
          </a:p>
          <a:p>
            <a:r>
              <a:rPr lang="en-US" sz="3800" dirty="0"/>
              <a:t>This is usually accomplished by either a probate proceeding in county court, resulting in appoint-ment of a personal representative of the estate and ultimately a judgment determining heirship (see Estates Code § 202); or by the less formal and expensive method of utilizing an affidavit of heirship (see Estates Code § 203.002) followed by a “curative deed” or “consolidation deed” (our terms) signed by the surviving heirs in favor of a new sole owner</a:t>
            </a:r>
            <a:r>
              <a:rPr lang="en-US" dirty="0"/>
              <a:t>.</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10</a:t>
            </a:fld>
            <a:endParaRPr lang="en-US" dirty="0"/>
          </a:p>
        </p:txBody>
      </p:sp>
    </p:spTree>
    <p:extLst>
      <p:ext uri="{BB962C8B-B14F-4D97-AF65-F5344CB8AC3E}">
        <p14:creationId xmlns:p14="http://schemas.microsoft.com/office/powerpoint/2010/main" val="368020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Affidavit of Heirship (cont.)</a:t>
            </a:r>
          </a:p>
        </p:txBody>
      </p:sp>
      <p:sp>
        <p:nvSpPr>
          <p:cNvPr id="3" name="Content Placeholder 2"/>
          <p:cNvSpPr>
            <a:spLocks noGrp="1"/>
          </p:cNvSpPr>
          <p:nvPr>
            <p:ph idx="1"/>
          </p:nvPr>
        </p:nvSpPr>
        <p:spPr/>
        <p:txBody>
          <a:bodyPr>
            <a:normAutofit fontScale="92500" lnSpcReduction="20000"/>
          </a:bodyPr>
          <a:lstStyle/>
          <a:p>
            <a:r>
              <a:rPr lang="en-US" dirty="0"/>
              <a:t>Even if the decedent had a will, affidavit of heirship may be used.  Reason?  A last will and testament is not self-executing as to bequests of real property.  It is merely a statement of the decedent’s intent.  The Will must be acted upon in some manner, either by means of a formal probate proceeding (filed within four years of death) or by means of a recorded affidavit of heirship, the result of which is to declare as a matter of record the identity and interests of the heirs.</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11</a:t>
            </a:fld>
            <a:endParaRPr lang="en-US" dirty="0"/>
          </a:p>
        </p:txBody>
      </p:sp>
    </p:spTree>
    <p:extLst>
      <p:ext uri="{BB962C8B-B14F-4D97-AF65-F5344CB8AC3E}">
        <p14:creationId xmlns:p14="http://schemas.microsoft.com/office/powerpoint/2010/main" val="203692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Affidavit of Heirship (cont.)</a:t>
            </a:r>
          </a:p>
        </p:txBody>
      </p:sp>
      <p:sp>
        <p:nvSpPr>
          <p:cNvPr id="3" name="Content Placeholder 2"/>
          <p:cNvSpPr>
            <a:spLocks noGrp="1"/>
          </p:cNvSpPr>
          <p:nvPr>
            <p:ph idx="1"/>
          </p:nvPr>
        </p:nvSpPr>
        <p:spPr/>
        <p:txBody>
          <a:bodyPr>
            <a:normAutofit fontScale="92500" lnSpcReduction="20000"/>
          </a:bodyPr>
          <a:lstStyle/>
          <a:p>
            <a:r>
              <a:rPr lang="en-US" dirty="0"/>
              <a:t>The purpose of the affidavit in an intestacy case (no will) is to describe family history and circum-stances and identify the likely heirs.  Texas Estates Code Section 203.001 states in part:</a:t>
            </a:r>
          </a:p>
          <a:p>
            <a:pPr marL="0" indent="0">
              <a:buNone/>
            </a:pPr>
            <a:r>
              <a:rPr lang="en-US" dirty="0"/>
              <a:t>	(a)	A court shall receive in a proceeding 	to declare heirship or a suit involving title 	to property a statement of facts concerning 	the family history, genealogy, marital status, 	or the identity of the heirs of a decedent as 	prima facie evidence of the facts contained in 	the statement if:</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12</a:t>
            </a:fld>
            <a:endParaRPr lang="en-US" dirty="0"/>
          </a:p>
        </p:txBody>
      </p:sp>
    </p:spTree>
    <p:extLst>
      <p:ext uri="{BB962C8B-B14F-4D97-AF65-F5344CB8AC3E}">
        <p14:creationId xmlns:p14="http://schemas.microsoft.com/office/powerpoint/2010/main" val="1403644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Affidavit of Heirship (cont.)</a:t>
            </a:r>
          </a:p>
        </p:txBody>
      </p:sp>
      <p:sp>
        <p:nvSpPr>
          <p:cNvPr id="3" name="Content Placeholder 2"/>
          <p:cNvSpPr>
            <a:spLocks noGrp="1"/>
          </p:cNvSpPr>
          <p:nvPr>
            <p:ph idx="1"/>
          </p:nvPr>
        </p:nvSpPr>
        <p:spPr/>
        <p:txBody>
          <a:bodyPr/>
          <a:lstStyle/>
          <a:p>
            <a:pPr marL="0" indent="0">
              <a:buNone/>
            </a:pPr>
            <a:r>
              <a:rPr lang="en-US" dirty="0"/>
              <a:t>	(1)	the statement is contained in:</a:t>
            </a:r>
          </a:p>
          <a:p>
            <a:pPr marL="0" indent="0">
              <a:buNone/>
            </a:pPr>
            <a:r>
              <a:rPr lang="en-US" dirty="0"/>
              <a:t>	(A) 	an affidavit or other instrument legally executed and acknowledged or sworn to before, and certified by, an officer authorized to take acknowledgements or oaths, as applicable; or</a:t>
            </a:r>
          </a:p>
          <a:p>
            <a:pPr marL="0" indent="0">
              <a:buNone/>
            </a:pPr>
            <a:r>
              <a:rPr lang="en-US" dirty="0"/>
              <a:t>	</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13</a:t>
            </a:fld>
            <a:endParaRPr lang="en-US" dirty="0"/>
          </a:p>
        </p:txBody>
      </p:sp>
    </p:spTree>
    <p:extLst>
      <p:ext uri="{BB962C8B-B14F-4D97-AF65-F5344CB8AC3E}">
        <p14:creationId xmlns:p14="http://schemas.microsoft.com/office/powerpoint/2010/main" val="3129241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Affidavit of Heirship (cont.)</a:t>
            </a:r>
          </a:p>
        </p:txBody>
      </p:sp>
      <p:sp>
        <p:nvSpPr>
          <p:cNvPr id="3" name="Content Placeholder 2"/>
          <p:cNvSpPr>
            <a:spLocks noGrp="1"/>
          </p:cNvSpPr>
          <p:nvPr>
            <p:ph idx="1"/>
          </p:nvPr>
        </p:nvSpPr>
        <p:spPr/>
        <p:txBody>
          <a:bodyPr/>
          <a:lstStyle/>
          <a:p>
            <a:pPr marL="457200" lvl="1" indent="0">
              <a:buNone/>
            </a:pPr>
            <a:r>
              <a:rPr lang="en-US" dirty="0"/>
              <a:t>	(B)	a judgment of a court of record; and</a:t>
            </a:r>
          </a:p>
          <a:p>
            <a:pPr marL="457200" lvl="1" indent="0">
              <a:buNone/>
            </a:pPr>
            <a:r>
              <a:rPr lang="en-US" dirty="0"/>
              <a:t>	(2)	the affidavit or instrument containing the statement has been of record for five years or more in the deed records of a county in this state in which the property is located at the time the suit involving title to the property is commenced, or in the deed records of a county in this state in which the decedent was domiciled or had a fixed place of residence at the time of the decedent’s death.</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14</a:t>
            </a:fld>
            <a:endParaRPr lang="en-US" dirty="0"/>
          </a:p>
        </p:txBody>
      </p:sp>
    </p:spTree>
    <p:extLst>
      <p:ext uri="{BB962C8B-B14F-4D97-AF65-F5344CB8AC3E}">
        <p14:creationId xmlns:p14="http://schemas.microsoft.com/office/powerpoint/2010/main" val="4168715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Affidavit of Heirship (cont.)</a:t>
            </a:r>
          </a:p>
        </p:txBody>
      </p:sp>
      <p:sp>
        <p:nvSpPr>
          <p:cNvPr id="3" name="Content Placeholder 2"/>
          <p:cNvSpPr>
            <a:spLocks noGrp="1"/>
          </p:cNvSpPr>
          <p:nvPr>
            <p:ph idx="1"/>
          </p:nvPr>
        </p:nvSpPr>
        <p:spPr/>
        <p:txBody>
          <a:bodyPr/>
          <a:lstStyle/>
          <a:p>
            <a:r>
              <a:rPr lang="en-US" dirty="0"/>
              <a:t>The affidavit must be signed under oath by a person familiar with facts relating to family circumstances and history, which is usually but not always a family member.  Although the statute does not expressly require that the affidavit be attested to by disinterested wit-nesses (i.e., persons who have no personal or financial stake in the outcome), title</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15</a:t>
            </a:fld>
            <a:endParaRPr lang="en-US" dirty="0"/>
          </a:p>
        </p:txBody>
      </p:sp>
    </p:spTree>
    <p:extLst>
      <p:ext uri="{BB962C8B-B14F-4D97-AF65-F5344CB8AC3E}">
        <p14:creationId xmlns:p14="http://schemas.microsoft.com/office/powerpoint/2010/main" val="1971437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Affidavit of Heirship (cont.)</a:t>
            </a:r>
          </a:p>
        </p:txBody>
      </p:sp>
      <p:sp>
        <p:nvSpPr>
          <p:cNvPr id="3" name="Content Placeholder 2"/>
          <p:cNvSpPr>
            <a:spLocks noGrp="1"/>
          </p:cNvSpPr>
          <p:nvPr>
            <p:ph idx="1"/>
          </p:nvPr>
        </p:nvSpPr>
        <p:spPr/>
        <p:txBody>
          <a:bodyPr>
            <a:normAutofit lnSpcReduction="10000"/>
          </a:bodyPr>
          <a:lstStyle/>
          <a:p>
            <a:pPr marL="457200" indent="0">
              <a:buNone/>
            </a:pPr>
            <a:r>
              <a:rPr lang="en-US" dirty="0"/>
              <a:t>companies routinely require the notarized  signatures of two disinterested persons   notarized–three is prudent.</a:t>
            </a:r>
          </a:p>
          <a:p>
            <a:pPr marL="400050"/>
            <a:r>
              <a:rPr lang="en-US" dirty="0"/>
              <a:t>After execution, the affidavit should be filed in the real property records of the county where the property is located.</a:t>
            </a:r>
          </a:p>
          <a:p>
            <a:r>
              <a:rPr lang="en-US" dirty="0"/>
              <a:t>Also used to transfer title to motor vehicles if there is no Will.  Texas Department of Motor Vehicles has a form on its website.</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16</a:t>
            </a:fld>
            <a:endParaRPr lang="en-US" dirty="0"/>
          </a:p>
        </p:txBody>
      </p:sp>
    </p:spTree>
    <p:extLst>
      <p:ext uri="{BB962C8B-B14F-4D97-AF65-F5344CB8AC3E}">
        <p14:creationId xmlns:p14="http://schemas.microsoft.com/office/powerpoint/2010/main" val="4201703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Texas Guardianship Law</a:t>
            </a:r>
          </a:p>
        </p:txBody>
      </p:sp>
      <p:sp>
        <p:nvSpPr>
          <p:cNvPr id="3" name="Content Placeholder 2"/>
          <p:cNvSpPr>
            <a:spLocks noGrp="1"/>
          </p:cNvSpPr>
          <p:nvPr>
            <p:ph idx="1"/>
          </p:nvPr>
        </p:nvSpPr>
        <p:spPr/>
        <p:txBody>
          <a:bodyPr>
            <a:normAutofit lnSpcReduction="10000"/>
          </a:bodyPr>
          <a:lstStyle/>
          <a:p>
            <a:r>
              <a:rPr lang="en-US" dirty="0"/>
              <a:t>Guardian of Estate</a:t>
            </a:r>
          </a:p>
          <a:p>
            <a:r>
              <a:rPr lang="en-US" dirty="0"/>
              <a:t>Guardian of  Person</a:t>
            </a:r>
          </a:p>
          <a:p>
            <a:r>
              <a:rPr lang="en-US" dirty="0"/>
              <a:t>Guardian for minor child</a:t>
            </a:r>
          </a:p>
          <a:p>
            <a:r>
              <a:rPr lang="en-US" dirty="0"/>
              <a:t>Limited Guardianship																																												</a:t>
            </a:r>
          </a:p>
        </p:txBody>
      </p:sp>
      <p:sp>
        <p:nvSpPr>
          <p:cNvPr id="4" name="Slide Number Placeholder 3"/>
          <p:cNvSpPr>
            <a:spLocks noGrp="1"/>
          </p:cNvSpPr>
          <p:nvPr>
            <p:ph type="sldNum" sz="quarter" idx="12"/>
          </p:nvPr>
        </p:nvSpPr>
        <p:spPr/>
        <p:txBody>
          <a:bodyPr/>
          <a:lstStyle/>
          <a:p>
            <a:fld id="{7C17A025-F6A7-4ADE-931D-2A4B26C185FD}" type="slidenum">
              <a:rPr lang="en-US" smtClean="0"/>
              <a:t>17</a:t>
            </a:fld>
            <a:endParaRPr lang="en-US" dirty="0"/>
          </a:p>
        </p:txBody>
      </p:sp>
    </p:spTree>
    <p:extLst>
      <p:ext uri="{BB962C8B-B14F-4D97-AF65-F5344CB8AC3E}">
        <p14:creationId xmlns:p14="http://schemas.microsoft.com/office/powerpoint/2010/main" val="2774848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Guardianship Subject to Court Control</a:t>
            </a:r>
          </a:p>
        </p:txBody>
      </p:sp>
      <p:sp>
        <p:nvSpPr>
          <p:cNvPr id="3" name="Content Placeholder 2"/>
          <p:cNvSpPr>
            <a:spLocks noGrp="1"/>
          </p:cNvSpPr>
          <p:nvPr>
            <p:ph idx="1"/>
          </p:nvPr>
        </p:nvSpPr>
        <p:spPr/>
        <p:txBody>
          <a:bodyPr>
            <a:normAutofit lnSpcReduction="10000"/>
          </a:bodyPr>
          <a:lstStyle/>
          <a:p>
            <a:r>
              <a:rPr lang="en-US" dirty="0"/>
              <a:t>Annual Accounts	</a:t>
            </a:r>
          </a:p>
          <a:p>
            <a:r>
              <a:rPr lang="en-US" dirty="0"/>
              <a:t>Investment Restrictions</a:t>
            </a:r>
          </a:p>
          <a:p>
            <a:r>
              <a:rPr lang="en-US" dirty="0"/>
              <a:t>Bonding Requirements</a:t>
            </a:r>
          </a:p>
          <a:p>
            <a:r>
              <a:rPr lang="en-US" dirty="0"/>
              <a:t>Application and Order to take action</a:t>
            </a:r>
          </a:p>
          <a:p>
            <a:r>
              <a:rPr lang="en-US" dirty="0"/>
              <a:t>Cannot use minor’s property to discharge support obligation</a:t>
            </a:r>
          </a:p>
          <a:p>
            <a:r>
              <a:rPr lang="en-US" dirty="0"/>
              <a:t>Very expensive way to have property managed</a:t>
            </a:r>
          </a:p>
          <a:p>
            <a:r>
              <a:rPr lang="en-US" dirty="0"/>
              <a:t>Ongoing attorney’s fees</a:t>
            </a:r>
          </a:p>
        </p:txBody>
      </p:sp>
      <p:sp>
        <p:nvSpPr>
          <p:cNvPr id="4" name="Slide Number Placeholder 3"/>
          <p:cNvSpPr>
            <a:spLocks noGrp="1"/>
          </p:cNvSpPr>
          <p:nvPr>
            <p:ph type="sldNum" sz="quarter" idx="12"/>
          </p:nvPr>
        </p:nvSpPr>
        <p:spPr/>
        <p:txBody>
          <a:bodyPr/>
          <a:lstStyle/>
          <a:p>
            <a:fld id="{E91D4AD8-2054-48FE-8F7C-E5B206B566A5}" type="slidenum">
              <a:rPr lang="en-US" smtClean="0"/>
              <a:pPr/>
              <a:t>18</a:t>
            </a:fld>
            <a:endParaRPr lang="en-US" dirty="0"/>
          </a:p>
        </p:txBody>
      </p:sp>
    </p:spTree>
    <p:extLst>
      <p:ext uri="{BB962C8B-B14F-4D97-AF65-F5344CB8AC3E}">
        <p14:creationId xmlns:p14="http://schemas.microsoft.com/office/powerpoint/2010/main" val="2685913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QUESTIONS?</a:t>
            </a:r>
          </a:p>
        </p:txBody>
      </p:sp>
      <p:sp>
        <p:nvSpPr>
          <p:cNvPr id="3" name="Content Placeholder 2"/>
          <p:cNvSpPr>
            <a:spLocks noGrp="1"/>
          </p:cNvSpPr>
          <p:nvPr>
            <p:ph idx="1"/>
          </p:nvPr>
        </p:nvSpPr>
        <p:spPr>
          <a:xfrm>
            <a:off x="609600" y="1676400"/>
            <a:ext cx="8229600" cy="4525963"/>
          </a:xfrm>
        </p:spPr>
        <p:txBody>
          <a:bodyPr>
            <a:normAutofit fontScale="70000" lnSpcReduction="20000"/>
          </a:bodyPr>
          <a:lstStyle/>
          <a:p>
            <a:pPr algn="ctr">
              <a:buNone/>
            </a:pPr>
            <a:r>
              <a:rPr lang="en-US" b="1" dirty="0"/>
              <a:t>Steven J. Clausen, LL.M.(in Taxation)</a:t>
            </a:r>
          </a:p>
          <a:p>
            <a:pPr algn="ctr">
              <a:buNone/>
            </a:pPr>
            <a:r>
              <a:rPr lang="en-US" b="1" dirty="0"/>
              <a:t>Board Certified in Estate Planning </a:t>
            </a:r>
          </a:p>
          <a:p>
            <a:pPr algn="ctr">
              <a:buNone/>
            </a:pPr>
            <a:r>
              <a:rPr lang="en-US" b="1" dirty="0"/>
              <a:t>&amp; Probate Law</a:t>
            </a:r>
          </a:p>
          <a:p>
            <a:pPr algn="ctr">
              <a:buNone/>
            </a:pPr>
            <a:r>
              <a:rPr lang="en-US" b="1" dirty="0"/>
              <a:t>AV Rated</a:t>
            </a:r>
          </a:p>
          <a:p>
            <a:pPr algn="ctr">
              <a:buNone/>
            </a:pPr>
            <a:r>
              <a:rPr lang="en-US" dirty="0"/>
              <a:t>Hopkins </a:t>
            </a:r>
            <a:r>
              <a:rPr lang="en-US" dirty="0" err="1"/>
              <a:t>Centrich</a:t>
            </a:r>
            <a:r>
              <a:rPr lang="en-US" dirty="0"/>
              <a:t> &amp; Drucker, PLLC</a:t>
            </a:r>
          </a:p>
          <a:p>
            <a:pPr algn="ctr">
              <a:buNone/>
            </a:pPr>
            <a:r>
              <a:rPr lang="en-US" dirty="0"/>
              <a:t>8701 New Trails Drive, Suite 200</a:t>
            </a:r>
          </a:p>
          <a:p>
            <a:pPr algn="ctr">
              <a:buNone/>
            </a:pPr>
            <a:r>
              <a:rPr lang="en-US" dirty="0"/>
              <a:t>The Woodlands, Texas 77381</a:t>
            </a:r>
          </a:p>
          <a:p>
            <a:pPr algn="ctr">
              <a:buNone/>
            </a:pPr>
            <a:r>
              <a:rPr lang="en-US" dirty="0"/>
              <a:t>T: 281.210.0140, ext. 104</a:t>
            </a:r>
          </a:p>
          <a:p>
            <a:pPr algn="ctr">
              <a:buNone/>
            </a:pPr>
            <a:r>
              <a:rPr lang="en-US" dirty="0"/>
              <a:t>F: 281.369.5597</a:t>
            </a:r>
          </a:p>
          <a:p>
            <a:pPr algn="ctr">
              <a:buNone/>
            </a:pPr>
            <a:r>
              <a:rPr lang="en-US" dirty="0"/>
              <a:t>C: 713.825.0994</a:t>
            </a:r>
          </a:p>
          <a:p>
            <a:pPr algn="ctr">
              <a:buNone/>
            </a:pPr>
            <a:r>
              <a:rPr lang="en-US" dirty="0"/>
              <a:t>email: sclausen@HopkinsCentrich.com</a:t>
            </a:r>
          </a:p>
          <a:p>
            <a:pPr algn="ctr">
              <a:buNone/>
            </a:pPr>
            <a:r>
              <a:rPr lang="en-US" dirty="0"/>
              <a:t>website: www.HopkinsCentrich.com</a:t>
            </a:r>
            <a:endParaRPr lang="en-US" dirty="0">
              <a:hlinkClick r:id="rId3"/>
            </a:endParaRPr>
          </a:p>
          <a:p>
            <a:pPr algn="ctr">
              <a:buNone/>
            </a:pPr>
            <a:endParaRPr lang="en-US" dirty="0"/>
          </a:p>
        </p:txBody>
      </p:sp>
      <p:sp>
        <p:nvSpPr>
          <p:cNvPr id="4" name="Slide Number Placeholder 3"/>
          <p:cNvSpPr>
            <a:spLocks noGrp="1"/>
          </p:cNvSpPr>
          <p:nvPr>
            <p:ph type="sldNum" sz="quarter" idx="12"/>
          </p:nvPr>
        </p:nvSpPr>
        <p:spPr/>
        <p:txBody>
          <a:bodyPr/>
          <a:lstStyle/>
          <a:p>
            <a:fld id="{E91D4AD8-2054-48FE-8F7C-E5B206B566A5}" type="slidenum">
              <a:rPr lang="en-US" smtClean="0"/>
              <a:pPr/>
              <a:t>19</a:t>
            </a:fld>
            <a:endParaRPr lang="en-US" dirty="0"/>
          </a:p>
        </p:txBody>
      </p:sp>
    </p:spTree>
    <p:extLst>
      <p:ext uri="{BB962C8B-B14F-4D97-AF65-F5344CB8AC3E}">
        <p14:creationId xmlns:p14="http://schemas.microsoft.com/office/powerpoint/2010/main" val="33180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Texas Probate Procedures</a:t>
            </a:r>
          </a:p>
        </p:txBody>
      </p:sp>
      <p:sp>
        <p:nvSpPr>
          <p:cNvPr id="3" name="Content Placeholder 2"/>
          <p:cNvSpPr>
            <a:spLocks noGrp="1"/>
          </p:cNvSpPr>
          <p:nvPr>
            <p:ph idx="1"/>
          </p:nvPr>
        </p:nvSpPr>
        <p:spPr/>
        <p:txBody>
          <a:bodyPr/>
          <a:lstStyle/>
          <a:p>
            <a:r>
              <a:rPr lang="en-US" dirty="0"/>
              <a:t>Types of Administration</a:t>
            </a:r>
          </a:p>
          <a:p>
            <a:pPr lvl="1"/>
            <a:r>
              <a:rPr lang="en-US" dirty="0"/>
              <a:t>Independent has very limited court control</a:t>
            </a:r>
          </a:p>
          <a:p>
            <a:pPr lvl="1"/>
            <a:r>
              <a:rPr lang="en-US" dirty="0"/>
              <a:t>Dependent is subject to full court control</a:t>
            </a:r>
          </a:p>
          <a:p>
            <a:pPr lvl="1"/>
            <a:r>
              <a:rPr lang="en-US" dirty="0"/>
              <a:t>No letters testamentary or letters of administration can be issued if decedent has been dead for more than 4 years (general rule with limited exception of the need to collect funds owing to estate)</a:t>
            </a:r>
          </a:p>
        </p:txBody>
      </p:sp>
      <p:sp>
        <p:nvSpPr>
          <p:cNvPr id="4" name="Slide Number Placeholder 3"/>
          <p:cNvSpPr>
            <a:spLocks noGrp="1"/>
          </p:cNvSpPr>
          <p:nvPr>
            <p:ph type="sldNum" sz="quarter" idx="12"/>
          </p:nvPr>
        </p:nvSpPr>
        <p:spPr/>
        <p:txBody>
          <a:bodyPr/>
          <a:lstStyle/>
          <a:p>
            <a:fld id="{E91D4AD8-2054-48FE-8F7C-E5B206B566A5}"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Admit Will to Probate with No Personal Representative</a:t>
            </a:r>
          </a:p>
        </p:txBody>
      </p:sp>
      <p:sp>
        <p:nvSpPr>
          <p:cNvPr id="3" name="Content Placeholder 2"/>
          <p:cNvSpPr>
            <a:spLocks noGrp="1"/>
          </p:cNvSpPr>
          <p:nvPr>
            <p:ph idx="1"/>
          </p:nvPr>
        </p:nvSpPr>
        <p:spPr/>
        <p:txBody>
          <a:bodyPr>
            <a:normAutofit lnSpcReduction="10000"/>
          </a:bodyPr>
          <a:lstStyle/>
          <a:p>
            <a:r>
              <a:rPr lang="en-US" dirty="0"/>
              <a:t>Muniment of Title Proceeding Requirements:</a:t>
            </a:r>
          </a:p>
          <a:p>
            <a:pPr lvl="1"/>
            <a:r>
              <a:rPr lang="en-US" dirty="0"/>
              <a:t>no debts other than those secured by real property</a:t>
            </a:r>
          </a:p>
          <a:p>
            <a:pPr lvl="1"/>
            <a:r>
              <a:rPr lang="en-US" dirty="0"/>
              <a:t>if not brought within 4 years of death must show good cause for delay in probating Will and applicant must not be in default</a:t>
            </a:r>
          </a:p>
          <a:p>
            <a:pPr lvl="1"/>
            <a:r>
              <a:rPr lang="en-US" dirty="0"/>
              <a:t>there is no administration necessary</a:t>
            </a:r>
          </a:p>
          <a:p>
            <a:pPr lvl="1"/>
            <a:r>
              <a:rPr lang="en-US" dirty="0"/>
              <a:t>If beneficiaries cannot be ascertained from Will a declaratory judgment proceeding will also be needed</a:t>
            </a:r>
          </a:p>
        </p:txBody>
      </p:sp>
      <p:sp>
        <p:nvSpPr>
          <p:cNvPr id="4" name="Slide Number Placeholder 3"/>
          <p:cNvSpPr>
            <a:spLocks noGrp="1"/>
          </p:cNvSpPr>
          <p:nvPr>
            <p:ph type="sldNum" sz="quarter" idx="12"/>
          </p:nvPr>
        </p:nvSpPr>
        <p:spPr/>
        <p:txBody>
          <a:bodyPr/>
          <a:lstStyle/>
          <a:p>
            <a:fld id="{E91D4AD8-2054-48FE-8F7C-E5B206B566A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 Determination of Heirship</a:t>
            </a:r>
          </a:p>
        </p:txBody>
      </p:sp>
      <p:sp>
        <p:nvSpPr>
          <p:cNvPr id="3" name="Content Placeholder 2"/>
          <p:cNvSpPr>
            <a:spLocks noGrp="1"/>
          </p:cNvSpPr>
          <p:nvPr>
            <p:ph idx="1"/>
          </p:nvPr>
        </p:nvSpPr>
        <p:spPr/>
        <p:txBody>
          <a:bodyPr/>
          <a:lstStyle/>
          <a:p>
            <a:r>
              <a:rPr lang="en-US" dirty="0"/>
              <a:t>Typically used where there is no Will and heirs must be determined under laws of descent and distribution</a:t>
            </a:r>
          </a:p>
          <a:p>
            <a:r>
              <a:rPr lang="en-US" dirty="0"/>
              <a:t>An Attorney Ad Litem will be appointed by the Probate court to protect the unknown and undetermined heirs—Howard Hughes Case</a:t>
            </a:r>
          </a:p>
          <a:p>
            <a:r>
              <a:rPr lang="en-US" dirty="0"/>
              <a:t>If  a minor heir, a guardianship for minor’s property may result</a:t>
            </a:r>
          </a:p>
        </p:txBody>
      </p:sp>
      <p:sp>
        <p:nvSpPr>
          <p:cNvPr id="4" name="Slide Number Placeholder 3"/>
          <p:cNvSpPr>
            <a:spLocks noGrp="1"/>
          </p:cNvSpPr>
          <p:nvPr>
            <p:ph type="sldNum" sz="quarter" idx="12"/>
          </p:nvPr>
        </p:nvSpPr>
        <p:spPr/>
        <p:txBody>
          <a:bodyPr/>
          <a:lstStyle/>
          <a:p>
            <a:fld id="{E91D4AD8-2054-48FE-8F7C-E5B206B566A5}"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Estate Affidavit</a:t>
            </a:r>
          </a:p>
        </p:txBody>
      </p:sp>
      <p:sp>
        <p:nvSpPr>
          <p:cNvPr id="3" name="Content Placeholder 2"/>
          <p:cNvSpPr>
            <a:spLocks noGrp="1"/>
          </p:cNvSpPr>
          <p:nvPr>
            <p:ph idx="1"/>
          </p:nvPr>
        </p:nvSpPr>
        <p:spPr>
          <a:xfrm>
            <a:off x="457200" y="1417638"/>
            <a:ext cx="8229600" cy="4708525"/>
          </a:xfrm>
        </p:spPr>
        <p:txBody>
          <a:bodyPr>
            <a:normAutofit lnSpcReduction="10000"/>
          </a:bodyPr>
          <a:lstStyle/>
          <a:p>
            <a:r>
              <a:rPr lang="en-US" sz="3100" dirty="0"/>
              <a:t>No Will</a:t>
            </a:r>
          </a:p>
          <a:p>
            <a:r>
              <a:rPr lang="en-US" sz="3100" dirty="0"/>
              <a:t>$75,000 limit on value of decedent’s property exclusive of homestead and exempt property</a:t>
            </a:r>
          </a:p>
          <a:p>
            <a:r>
              <a:rPr lang="en-US" sz="3100" dirty="0"/>
              <a:t>Assets of decedent must exceed liabilities exclusive of assets and liabilities relating to homestead and exempt property</a:t>
            </a:r>
          </a:p>
          <a:p>
            <a:r>
              <a:rPr lang="en-US" sz="3100" dirty="0"/>
              <a:t>No petition for appointment of a personal representative is pending</a:t>
            </a:r>
          </a:p>
          <a:p>
            <a:r>
              <a:rPr lang="en-US" sz="3100" dirty="0"/>
              <a:t>30 days have elapsed since decedent’s death</a:t>
            </a:r>
          </a:p>
        </p:txBody>
      </p:sp>
      <p:sp>
        <p:nvSpPr>
          <p:cNvPr id="4" name="Slide Number Placeholder 3"/>
          <p:cNvSpPr>
            <a:spLocks noGrp="1"/>
          </p:cNvSpPr>
          <p:nvPr>
            <p:ph type="sldNum" sz="quarter" idx="12"/>
          </p:nvPr>
        </p:nvSpPr>
        <p:spPr/>
        <p:txBody>
          <a:bodyPr/>
          <a:lstStyle/>
          <a:p>
            <a:fld id="{E91D4AD8-2054-48FE-8F7C-E5B206B566A5}"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Administration</a:t>
            </a:r>
          </a:p>
        </p:txBody>
      </p:sp>
      <p:sp>
        <p:nvSpPr>
          <p:cNvPr id="3" name="Content Placeholder 2"/>
          <p:cNvSpPr>
            <a:spLocks noGrp="1"/>
          </p:cNvSpPr>
          <p:nvPr>
            <p:ph idx="1"/>
          </p:nvPr>
        </p:nvSpPr>
        <p:spPr>
          <a:xfrm>
            <a:off x="533400" y="1219200"/>
            <a:ext cx="8229600" cy="5029200"/>
          </a:xfrm>
        </p:spPr>
        <p:txBody>
          <a:bodyPr>
            <a:normAutofit lnSpcReduction="10000"/>
          </a:bodyPr>
          <a:lstStyle/>
          <a:p>
            <a:r>
              <a:rPr lang="en-US" dirty="0"/>
              <a:t>Independent Executor appointed under Will or Independent Administrator appointed by Court</a:t>
            </a:r>
          </a:p>
          <a:p>
            <a:r>
              <a:rPr lang="en-US" dirty="0"/>
              <a:t>Provides statutory notice to beneficiaries and heirs</a:t>
            </a:r>
          </a:p>
          <a:p>
            <a:r>
              <a:rPr lang="en-US" dirty="0"/>
              <a:t>Publishes notice to creditors, provides notice to secured creditors, and may provide notice to unsecured creditors</a:t>
            </a:r>
          </a:p>
          <a:p>
            <a:r>
              <a:rPr lang="en-US" dirty="0"/>
              <a:t>Files Inventory and List of Claims or Affidavit in Lieu of Inventory</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E91D4AD8-2054-48FE-8F7C-E5B206B566A5}"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Administration (cont.)</a:t>
            </a:r>
          </a:p>
        </p:txBody>
      </p:sp>
      <p:sp>
        <p:nvSpPr>
          <p:cNvPr id="3" name="Content Placeholder 2"/>
          <p:cNvSpPr>
            <a:spLocks noGrp="1"/>
          </p:cNvSpPr>
          <p:nvPr>
            <p:ph idx="1"/>
          </p:nvPr>
        </p:nvSpPr>
        <p:spPr>
          <a:xfrm>
            <a:off x="457200" y="1371600"/>
            <a:ext cx="8229600" cy="4525963"/>
          </a:xfrm>
        </p:spPr>
        <p:txBody>
          <a:bodyPr/>
          <a:lstStyle/>
          <a:p>
            <a:r>
              <a:rPr lang="en-US" dirty="0"/>
              <a:t>Pays valid debts owed by Estate</a:t>
            </a:r>
          </a:p>
          <a:p>
            <a:r>
              <a:rPr lang="en-US" dirty="0"/>
              <a:t>Collects money owed to Estate</a:t>
            </a:r>
          </a:p>
          <a:p>
            <a:r>
              <a:rPr lang="en-US" dirty="0"/>
              <a:t>Files final income tax return of decedent and resolves any outstanding income tax liability</a:t>
            </a:r>
          </a:p>
          <a:p>
            <a:r>
              <a:rPr lang="en-US" dirty="0"/>
              <a:t>Files a federal estate tax return if required and pays estate tax if owed</a:t>
            </a:r>
          </a:p>
        </p:txBody>
      </p:sp>
      <p:sp>
        <p:nvSpPr>
          <p:cNvPr id="4" name="Slide Number Placeholder 3"/>
          <p:cNvSpPr>
            <a:spLocks noGrp="1"/>
          </p:cNvSpPr>
          <p:nvPr>
            <p:ph type="sldNum" sz="quarter" idx="12"/>
          </p:nvPr>
        </p:nvSpPr>
        <p:spPr/>
        <p:txBody>
          <a:bodyPr/>
          <a:lstStyle/>
          <a:p>
            <a:fld id="{E91D4AD8-2054-48FE-8F7C-E5B206B566A5}"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Administration (cont.)</a:t>
            </a:r>
          </a:p>
        </p:txBody>
      </p:sp>
      <p:sp>
        <p:nvSpPr>
          <p:cNvPr id="3" name="Content Placeholder 2"/>
          <p:cNvSpPr>
            <a:spLocks noGrp="1"/>
          </p:cNvSpPr>
          <p:nvPr>
            <p:ph idx="1"/>
          </p:nvPr>
        </p:nvSpPr>
        <p:spPr/>
        <p:txBody>
          <a:bodyPr/>
          <a:lstStyle/>
          <a:p>
            <a:r>
              <a:rPr lang="en-US" dirty="0"/>
              <a:t>Personally liable for taxes if distributes estate property and taxes are not paid</a:t>
            </a:r>
          </a:p>
          <a:p>
            <a:r>
              <a:rPr lang="en-US" dirty="0"/>
              <a:t>May make partial distributions depending on situation</a:t>
            </a:r>
          </a:p>
          <a:p>
            <a:r>
              <a:rPr lang="en-US" dirty="0"/>
              <a:t>Once debts and tax liabilities are resolved make final distribution to beneficiaries, including funding any trusts created under Will</a:t>
            </a:r>
          </a:p>
        </p:txBody>
      </p:sp>
      <p:sp>
        <p:nvSpPr>
          <p:cNvPr id="4" name="Slide Number Placeholder 3"/>
          <p:cNvSpPr>
            <a:spLocks noGrp="1"/>
          </p:cNvSpPr>
          <p:nvPr>
            <p:ph type="sldNum" sz="quarter" idx="12"/>
          </p:nvPr>
        </p:nvSpPr>
        <p:spPr/>
        <p:txBody>
          <a:bodyPr/>
          <a:lstStyle/>
          <a:p>
            <a:fld id="{E91D4AD8-2054-48FE-8F7C-E5B206B566A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Affidavit of Heirship	</a:t>
            </a:r>
          </a:p>
        </p:txBody>
      </p:sp>
      <p:sp>
        <p:nvSpPr>
          <p:cNvPr id="3" name="Content Placeholder 2"/>
          <p:cNvSpPr>
            <a:spLocks noGrp="1"/>
          </p:cNvSpPr>
          <p:nvPr>
            <p:ph idx="1"/>
          </p:nvPr>
        </p:nvSpPr>
        <p:spPr>
          <a:xfrm>
            <a:off x="457200" y="1417638"/>
            <a:ext cx="8229600" cy="4708525"/>
          </a:xfrm>
        </p:spPr>
        <p:txBody>
          <a:bodyPr>
            <a:normAutofit fontScale="92500" lnSpcReduction="20000"/>
          </a:bodyPr>
          <a:lstStyle/>
          <a:p>
            <a:r>
              <a:rPr lang="en-US" sz="3500" dirty="0"/>
              <a:t>An informal procedure used to clear title to real property without court involvement</a:t>
            </a:r>
          </a:p>
          <a:p>
            <a:r>
              <a:rPr lang="en-US" sz="3500" dirty="0"/>
              <a:t>If a person dies without a Will, and title to his or her property does not expressly include joint tenancy with survivorship language, then issues may arise as to which persons now have title and in what percentages</a:t>
            </a:r>
          </a:p>
          <a:p>
            <a:r>
              <a:rPr lang="en-US" sz="3500" dirty="0"/>
              <a:t>Such property is often referred to as “heirship property.”  It is essentially unsellable as it is, </a:t>
            </a:r>
          </a:p>
          <a:p>
            <a:pPr marL="0" indent="0">
              <a:buNone/>
            </a:pPr>
            <a:r>
              <a:rPr lang="en-US" dirty="0"/>
              <a:t> </a:t>
            </a:r>
          </a:p>
          <a:p>
            <a:endParaRPr lang="en-US" dirty="0"/>
          </a:p>
        </p:txBody>
      </p:sp>
      <p:sp>
        <p:nvSpPr>
          <p:cNvPr id="4" name="Slide Number Placeholder 3"/>
          <p:cNvSpPr>
            <a:spLocks noGrp="1"/>
          </p:cNvSpPr>
          <p:nvPr>
            <p:ph type="sldNum" sz="quarter" idx="12"/>
          </p:nvPr>
        </p:nvSpPr>
        <p:spPr/>
        <p:txBody>
          <a:bodyPr/>
          <a:lstStyle/>
          <a:p>
            <a:fld id="{E91D4AD8-2054-48FE-8F7C-E5B206B566A5}" type="slidenum">
              <a:rPr lang="en-US" smtClean="0"/>
              <a:pPr/>
              <a:t>9</a:t>
            </a:fld>
            <a:endParaRPr lang="en-US" dirty="0"/>
          </a:p>
        </p:txBody>
      </p:sp>
    </p:spTree>
    <p:extLst>
      <p:ext uri="{BB962C8B-B14F-4D97-AF65-F5344CB8AC3E}">
        <p14:creationId xmlns:p14="http://schemas.microsoft.com/office/powerpoint/2010/main" val="3986944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1447</Words>
  <Application>Microsoft Office PowerPoint</Application>
  <PresentationFormat>On-screen Show (4:3)</PresentationFormat>
  <Paragraphs>131</Paragraphs>
  <Slides>19</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Texas Probate </vt:lpstr>
      <vt:lpstr>Texas Probate Procedures</vt:lpstr>
      <vt:lpstr>Admit Will to Probate with No Personal Representative</vt:lpstr>
      <vt:lpstr>Judicial Determination of Heirship</vt:lpstr>
      <vt:lpstr>Small Estate Affidavit</vt:lpstr>
      <vt:lpstr>Independent Administration</vt:lpstr>
      <vt:lpstr>Independent Administration (cont.)</vt:lpstr>
      <vt:lpstr>Independent Administration (cont.)</vt:lpstr>
      <vt:lpstr>Affidavit of Heirship </vt:lpstr>
      <vt:lpstr>Affidavit of Heirship (cont.)</vt:lpstr>
      <vt:lpstr>Affidavit of Heirship (cont.)</vt:lpstr>
      <vt:lpstr>Affidavit of Heirship (cont.)</vt:lpstr>
      <vt:lpstr>Affidavit of Heirship (cont.)</vt:lpstr>
      <vt:lpstr>Affidavit of Heirship (cont.)</vt:lpstr>
      <vt:lpstr>Affidavit of Heirship (cont.)</vt:lpstr>
      <vt:lpstr>Affidavit of Heirship (cont.)</vt:lpstr>
      <vt:lpstr>Texas Guardianship Law</vt:lpstr>
      <vt:lpstr>Guardianship Subject to Court Control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Probate Procedures</dc:title>
  <dc:creator>sclausen</dc:creator>
  <cp:lastModifiedBy>Steven Clausen</cp:lastModifiedBy>
  <cp:revision>62</cp:revision>
  <cp:lastPrinted>2019-08-01T20:06:51Z</cp:lastPrinted>
  <dcterms:created xsi:type="dcterms:W3CDTF">2010-11-09T18:10:29Z</dcterms:created>
  <dcterms:modified xsi:type="dcterms:W3CDTF">2021-11-10T14:58:16Z</dcterms:modified>
</cp:coreProperties>
</file>